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0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3"/>
  </p:notesMasterIdLst>
  <p:handoutMasterIdLst>
    <p:handoutMasterId r:id="rId24"/>
  </p:handoutMasterIdLst>
  <p:sldIdLst>
    <p:sldId id="378" r:id="rId2"/>
    <p:sldId id="529" r:id="rId3"/>
    <p:sldId id="543" r:id="rId4"/>
    <p:sldId id="544" r:id="rId5"/>
    <p:sldId id="545" r:id="rId6"/>
    <p:sldId id="552" r:id="rId7"/>
    <p:sldId id="553" r:id="rId8"/>
    <p:sldId id="554" r:id="rId9"/>
    <p:sldId id="551" r:id="rId10"/>
    <p:sldId id="505" r:id="rId11"/>
    <p:sldId id="508" r:id="rId12"/>
    <p:sldId id="546" r:id="rId13"/>
    <p:sldId id="547" r:id="rId14"/>
    <p:sldId id="548" r:id="rId15"/>
    <p:sldId id="536" r:id="rId16"/>
    <p:sldId id="506" r:id="rId17"/>
    <p:sldId id="537" r:id="rId18"/>
    <p:sldId id="538" r:id="rId19"/>
    <p:sldId id="539" r:id="rId20"/>
    <p:sldId id="540" r:id="rId21"/>
    <p:sldId id="555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CC704"/>
    <a:srgbClr val="0000FF"/>
    <a:srgbClr val="003399"/>
    <a:srgbClr val="0033CC"/>
    <a:srgbClr val="0066CC"/>
    <a:srgbClr val="008000"/>
    <a:srgbClr val="009644"/>
    <a:srgbClr val="00FF00"/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34" autoAdjust="0"/>
    <p:restoredTop sz="95550" autoAdjust="0"/>
  </p:normalViewPr>
  <p:slideViewPr>
    <p:cSldViewPr>
      <p:cViewPr>
        <p:scale>
          <a:sx n="85" d="100"/>
          <a:sy n="85" d="100"/>
        </p:scale>
        <p:origin x="1627" y="1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029" y="6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33" Type="http://schemas.openxmlformats.org/officeDocument/2006/relationships/customXml" Target="../customXml/item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0E58233-1029-434B-8147-508D215E98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52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7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44D398C4-A68A-4608-8254-0BA9673F77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190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F81B9D-8F4A-4E74-B749-1A3A4B269384}" type="slidenum">
              <a:rPr lang="en-US" sz="1200" smtClean="0"/>
              <a:pPr eaLnBrk="1" hangingPunct="1"/>
              <a:t>1</a:t>
            </a:fld>
            <a:endParaRPr 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95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777875" y="6271258"/>
            <a:ext cx="7543800" cy="99059"/>
          </a:xfrm>
          <a:prstGeom prst="rect">
            <a:avLst/>
          </a:prstGeom>
          <a:solidFill>
            <a:srgbClr val="0000FF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>
                <a:solidFill>
                  <a:schemeClr val="tx1"/>
                </a:solidFill>
                <a:latin typeface="Palatino Linotype" panose="02040502050505030304" pitchFamily="18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6703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19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>
              <a:defRPr sz="18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>
              <a:defRPr sz="18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>
              <a:defRPr sz="18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>
              <a:defRPr sz="18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458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77875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6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2920">
              <a:srgbClr val="001C37"/>
            </a:gs>
            <a:gs pos="82923">
              <a:srgbClr val="001123"/>
            </a:gs>
            <a:gs pos="67115">
              <a:srgbClr val="002243"/>
            </a:gs>
            <a:gs pos="77500">
              <a:srgbClr val="00172E"/>
            </a:gs>
            <a:gs pos="0">
              <a:srgbClr val="0066CC"/>
            </a:gs>
            <a:gs pos="100000">
              <a:schemeClr val="bg1">
                <a:shade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7" r:id="rId3"/>
    <p:sldLayoutId id="2147483842" r:id="rId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None/>
        <a:defRPr sz="4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Palatino Linotype" panose="02040502050505030304" pitchFamily="18" charset="0"/>
          <a:ea typeface="+mn-ea"/>
          <a:cs typeface="Arial" pitchFamily="34" charset="0"/>
        </a:defRPr>
      </a:lvl1pPr>
      <a:lvl2pPr marL="320675" indent="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None/>
        <a:defRPr sz="3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Palatino Linotype" panose="02040502050505030304" pitchFamily="18" charset="0"/>
          <a:ea typeface="+mn-ea"/>
          <a:cs typeface="Arial" pitchFamily="34" charset="0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Font typeface="Webdings" panose="05030102010509060703" pitchFamily="18" charset="2"/>
        <a:buChar char=""/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Palatino Linotype" panose="02040502050505030304" pitchFamily="18" charset="0"/>
          <a:ea typeface="+mn-ea"/>
          <a:cs typeface="Arial" pitchFamily="34" charset="0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q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Palatino Linotype" panose="02040502050505030304" pitchFamily="18" charset="0"/>
          <a:ea typeface="+mn-ea"/>
          <a:cs typeface="Arial" pitchFamily="34" charset="0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Ø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Palatino Linotype" panose="02040502050505030304" pitchFamily="18" charset="0"/>
          <a:ea typeface="+mn-ea"/>
          <a:cs typeface="Arial" pitchFamily="34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762000"/>
            <a:ext cx="5438272" cy="1524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3886200"/>
            <a:ext cx="7886700" cy="14478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Palatino Linotype" panose="02040502050505030304" pitchFamily="18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Calibr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Forwarding documents via DocuSign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46" y="2286000"/>
            <a:ext cx="7886700" cy="609600"/>
          </a:xfrm>
        </p:spPr>
        <p:txBody>
          <a:bodyPr/>
          <a:lstStyle/>
          <a:p>
            <a:pPr algn="ctr"/>
            <a:r>
              <a:rPr lang="en-US" sz="2800" dirty="0"/>
              <a:t>Successfully Sent Document(s)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3180984"/>
            <a:ext cx="9144000" cy="3677016"/>
            <a:chOff x="33130" y="2123892"/>
            <a:chExt cx="9144000" cy="3677016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30" y="2123892"/>
              <a:ext cx="9144000" cy="3677016"/>
            </a:xfrm>
            <a:prstGeom prst="rect">
              <a:avLst/>
            </a:prstGeom>
          </p:spPr>
        </p:pic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400" y="3869367"/>
              <a:ext cx="1828800" cy="1931541"/>
            </a:xfrm>
            <a:prstGeom prst="rect">
              <a:avLst/>
            </a:prstGeom>
          </p:spPr>
        </p:pic>
      </p:grpSp>
      <p:sp>
        <p:nvSpPr>
          <p:cNvPr id="6" name="Title 1"/>
          <p:cNvSpPr txBox="1">
            <a:spLocks/>
          </p:cNvSpPr>
          <p:nvPr/>
        </p:nvSpPr>
        <p:spPr>
          <a:xfrm>
            <a:off x="678346" y="406787"/>
            <a:ext cx="7886700" cy="111721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Calibr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/>
              <a:t>Fast forward through the steps of sending…</a:t>
            </a:r>
          </a:p>
        </p:txBody>
      </p:sp>
    </p:spTree>
    <p:extLst>
      <p:ext uri="{BB962C8B-B14F-4D97-AF65-F5344CB8AC3E}">
        <p14:creationId xmlns:p14="http://schemas.microsoft.com/office/powerpoint/2010/main" val="4065304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676400"/>
            <a:ext cx="7886700" cy="1981200"/>
          </a:xfrm>
        </p:spPr>
        <p:txBody>
          <a:bodyPr/>
          <a:lstStyle/>
          <a:p>
            <a:pPr algn="ctr"/>
            <a:r>
              <a:rPr lang="en-US" sz="3600" dirty="0"/>
              <a:t>Grantee/Subrecipient Steps </a:t>
            </a:r>
            <a:br>
              <a:rPr lang="en-US" sz="3600" dirty="0"/>
            </a:br>
            <a:r>
              <a:rPr lang="en-US" sz="3600" dirty="0"/>
              <a:t>to Forward signed docs to be Witnessed </a:t>
            </a:r>
          </a:p>
        </p:txBody>
      </p:sp>
    </p:spTree>
    <p:extLst>
      <p:ext uri="{BB962C8B-B14F-4D97-AF65-F5344CB8AC3E}">
        <p14:creationId xmlns:p14="http://schemas.microsoft.com/office/powerpoint/2010/main" val="452244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13" y="33130"/>
            <a:ext cx="9065273" cy="187187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Calibr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Grantee receives notification via e-mail and clicks Review Document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The white checkbox must be checked by the grantee to proceed &amp; enable the Continue button.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2286000"/>
            <a:ext cx="9147313" cy="3090746"/>
            <a:chOff x="0" y="1752600"/>
            <a:chExt cx="9147313" cy="3090746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3" y="1752600"/>
              <a:ext cx="9144000" cy="494449"/>
            </a:xfrm>
            <a:prstGeom prst="rect">
              <a:avLst/>
            </a:prstGeom>
          </p:spPr>
        </p:pic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2514114"/>
              <a:ext cx="7765497" cy="1219524"/>
            </a:xfrm>
            <a:prstGeom prst="rect">
              <a:avLst/>
            </a:prstGeom>
          </p:spPr>
        </p:pic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75986"/>
              <a:ext cx="9144000" cy="4673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403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17" y="970164"/>
            <a:ext cx="9123336" cy="241145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313" y="33130"/>
            <a:ext cx="9065273" cy="187187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Calibr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4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5713" y="185530"/>
            <a:ext cx="9065273" cy="88127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Calibr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The 1</a:t>
            </a:r>
            <a:r>
              <a:rPr lang="en-US" sz="2400" baseline="30000" dirty="0">
                <a:solidFill>
                  <a:schemeClr val="tx1"/>
                </a:solidFill>
                <a:latin typeface="Palatino Linotype" panose="02040502050505030304" pitchFamily="18" charset="0"/>
              </a:rPr>
              <a:t>st</a:t>
            </a:r>
            <a:r>
              <a:rPr lang="en-US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 recipient will be required to enter the Witness’ e-mail address &amp; name before proceeding.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" y="4496440"/>
            <a:ext cx="9123337" cy="236156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87880" y="3449517"/>
            <a:ext cx="9065273" cy="88127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Calibr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After entering the contact information, select Complete and Send</a:t>
            </a:r>
          </a:p>
        </p:txBody>
      </p:sp>
    </p:spTree>
    <p:extLst>
      <p:ext uri="{BB962C8B-B14F-4D97-AF65-F5344CB8AC3E}">
        <p14:creationId xmlns:p14="http://schemas.microsoft.com/office/powerpoint/2010/main" val="1780003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8359864" cy="43742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2600" y="2362200"/>
            <a:ext cx="15240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31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3400" y="533400"/>
            <a:ext cx="78867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Calibr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Prep for signing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45757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2590800"/>
            <a:ext cx="2743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stCxn id="4" idx="1"/>
          </p:cNvCxnSpPr>
          <p:nvPr/>
        </p:nvCxnSpPr>
        <p:spPr>
          <a:xfrm>
            <a:off x="2286000" y="2667000"/>
            <a:ext cx="3124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281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886700" cy="685800"/>
          </a:xfrm>
        </p:spPr>
        <p:txBody>
          <a:bodyPr/>
          <a:lstStyle/>
          <a:p>
            <a:pPr algn="ctr"/>
            <a:r>
              <a:rPr lang="en-US" sz="3600" dirty="0"/>
              <a:t>Prep for signing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8383"/>
            <a:ext cx="9144000" cy="43612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05200" y="1143000"/>
            <a:ext cx="5105400" cy="2062103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Finance Staffers only enter one recipient in the add recipient section.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The recipient will have the option to add the recipient’s name and e-mail address after the 1</a:t>
            </a:r>
            <a:r>
              <a:rPr lang="en-US" sz="1600" baseline="30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st</a:t>
            </a:r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signatory has signed.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In the Message Box, instruct the recipient to forward the document to the 2</a:t>
            </a:r>
            <a:r>
              <a:rPr lang="en-US" sz="1600" baseline="30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nd</a:t>
            </a:r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signatory, who will witness it.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3505200"/>
            <a:ext cx="1981200" cy="1524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44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088"/>
            <a:ext cx="9144000" cy="54518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2200" y="2057400"/>
            <a:ext cx="22860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21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152"/>
            <a:ext cx="9144000" cy="53256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38400" y="2209800"/>
            <a:ext cx="15240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02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6244"/>
            <a:ext cx="9144000" cy="54455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2133600"/>
            <a:ext cx="15240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40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9144000" cy="441097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Login to DocuSign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Select New, then select Send an Envelope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Upload Documents to be signed &amp; Viewed recipient(s)</a:t>
            </a:r>
          </a:p>
          <a:p>
            <a:pPr marL="457200">
              <a:buFont typeface="Wingdings" panose="05000000000000000000" pitchFamily="2" charset="2"/>
              <a:buChar char="ü"/>
            </a:pPr>
            <a:r>
              <a:rPr lang="en-US" sz="2400" dirty="0"/>
              <a:t>	select individual docs </a:t>
            </a:r>
            <a:r>
              <a:rPr lang="en-US" sz="24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OR</a:t>
            </a:r>
          </a:p>
          <a:p>
            <a:pPr marL="457200">
              <a:buFont typeface="Wingdings" panose="05000000000000000000" pitchFamily="2" charset="2"/>
              <a:buChar char="ü"/>
            </a:pPr>
            <a:r>
              <a:rPr lang="en-US" sz="2400" dirty="0"/>
              <a:t>	select all docs by depressing shift and clicking  </a:t>
            </a:r>
          </a:p>
          <a:p>
            <a:pPr marL="457200"/>
            <a:r>
              <a:rPr lang="en-US" sz="2400" dirty="0"/>
              <a:t>      each file from the browser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Enter the name of the recipient </a:t>
            </a:r>
            <a:r>
              <a:rPr lang="en-US" sz="1800" b="1" u="sng" dirty="0"/>
              <a:t>(will be stored for later use)</a:t>
            </a:r>
            <a:endParaRPr lang="en-US" sz="24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Enter the e-mail address </a:t>
            </a:r>
            <a:r>
              <a:rPr lang="en-US" sz="1800" b="1" u="sng" dirty="0"/>
              <a:t>(will be stored for later use)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457200"/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5308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399"/>
            <a:ext cx="3657600" cy="389566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744" y="2529465"/>
            <a:ext cx="5258256" cy="43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99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8965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62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17" y="685800"/>
            <a:ext cx="91440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 panose="02040502050505030304" pitchFamily="18" charset="0"/>
              </a:rPr>
              <a:t>In the Add Recipient section, check the box for Set Signing Order.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 panose="02040502050505030304" pitchFamily="18" charset="0"/>
              </a:rPr>
              <a:t>1</a:t>
            </a:r>
            <a:r>
              <a:rPr lang="en-US" sz="2000" baseline="30000" dirty="0">
                <a:latin typeface="Palatino Linotype" panose="02040502050505030304" pitchFamily="18" charset="0"/>
              </a:rPr>
              <a:t>st</a:t>
            </a:r>
            <a:r>
              <a:rPr lang="en-US" sz="2000" dirty="0">
                <a:latin typeface="Palatino Linotype" panose="02040502050505030304" pitchFamily="18" charset="0"/>
              </a:rPr>
              <a:t>  on the line with the first recipient, click the drop-down arrow next to Needs to Sign and </a:t>
            </a:r>
            <a:r>
              <a:rPr lang="en-US" sz="2000" b="1" u="sng" dirty="0">
                <a:solidFill>
                  <a:srgbClr val="FFFF00"/>
                </a:solidFill>
                <a:latin typeface="Palatino Linotype" panose="02040502050505030304" pitchFamily="18" charset="0"/>
              </a:rPr>
              <a:t>choose Update Recipients</a:t>
            </a:r>
            <a:r>
              <a:rPr lang="en-US" sz="2000" dirty="0">
                <a:solidFill>
                  <a:srgbClr val="FFFF00"/>
                </a:solidFill>
                <a:latin typeface="Palatino Linotype" panose="02040502050505030304" pitchFamily="18" charset="0"/>
              </a:rPr>
              <a:t>. </a:t>
            </a:r>
            <a:r>
              <a:rPr lang="en-US" sz="2000" dirty="0">
                <a:latin typeface="Palatino Linotype" panose="02040502050505030304" pitchFamily="18" charset="0"/>
              </a:rPr>
              <a:t>2</a:t>
            </a:r>
            <a:r>
              <a:rPr lang="en-US" sz="2000" baseline="30000" dirty="0">
                <a:latin typeface="Palatino Linotype" panose="02040502050505030304" pitchFamily="18" charset="0"/>
              </a:rPr>
              <a:t>nd</a:t>
            </a:r>
            <a:r>
              <a:rPr lang="en-US" sz="2000" dirty="0">
                <a:latin typeface="Palatino Linotype" panose="02040502050505030304" pitchFamily="18" charset="0"/>
              </a:rPr>
              <a:t> enter the 1</a:t>
            </a:r>
            <a:r>
              <a:rPr lang="en-US" sz="2000" baseline="30000" dirty="0">
                <a:latin typeface="Palatino Linotype" panose="02040502050505030304" pitchFamily="18" charset="0"/>
              </a:rPr>
              <a:t>st</a:t>
            </a:r>
            <a:r>
              <a:rPr lang="en-US" sz="2000" dirty="0">
                <a:latin typeface="Palatino Linotype" panose="02040502050505030304" pitchFamily="18" charset="0"/>
              </a:rPr>
              <a:t> recipient’s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152400"/>
            <a:ext cx="7886700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Calibr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Forwarding Instructions for PTD Staff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1215343"/>
            <a:ext cx="9129197" cy="5261657"/>
            <a:chOff x="0" y="1215343"/>
            <a:chExt cx="9129197" cy="5261657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1016" y="1215343"/>
              <a:ext cx="1960066" cy="586771"/>
            </a:xfrm>
            <a:prstGeom prst="rect">
              <a:avLst/>
            </a:prstGeom>
          </p:spPr>
        </p:pic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1221607"/>
              <a:ext cx="1785282" cy="586771"/>
            </a:xfrm>
            <a:prstGeom prst="rect">
              <a:avLst/>
            </a:prstGeom>
          </p:spPr>
        </p:pic>
        <p:pic>
          <p:nvPicPr>
            <p:cNvPr id="11" name="Picture 10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05200"/>
              <a:ext cx="9129197" cy="2971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0925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16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Click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Add Recipient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and enter the recipient's role/title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(Witness).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The name and email fields are going to remain blank for now.  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After the 1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person signs, then that person will be responsible for entering the name and e-mail address when they forward the document(s) to be witnessed.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" y="2743200"/>
            <a:ext cx="9137374" cy="411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4267200"/>
            <a:ext cx="20574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07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325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Palatino Linotype" panose="02040502050505030304" pitchFamily="18" charset="0"/>
              </a:rPr>
              <a:t>IMPORTANT: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Go back and change the 1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signer’s action to Needs to Sign in order to allow 2 different (colored) signature placeholders to be in the document.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6442" y="1187076"/>
            <a:ext cx="8726558" cy="5670924"/>
            <a:chOff x="36442" y="1187076"/>
            <a:chExt cx="8726558" cy="5670924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2" y="1187076"/>
              <a:ext cx="6501337" cy="2927723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4249699"/>
              <a:ext cx="7467600" cy="2608301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 flipH="1">
              <a:off x="5181600" y="1321977"/>
              <a:ext cx="228600" cy="95388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7481424" y="3772756"/>
              <a:ext cx="228600" cy="95388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990600" y="2286000"/>
            <a:ext cx="15240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0" y="4724400"/>
            <a:ext cx="19050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23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041"/>
            <a:ext cx="9144000" cy="693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65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"/>
            <a:ext cx="8822592" cy="16764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62" y="1905000"/>
            <a:ext cx="7942136" cy="236336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22" y="3810000"/>
            <a:ext cx="3693078" cy="3048000"/>
          </a:xfrm>
          <a:prstGeom prst="rect">
            <a:avLst/>
          </a:prstGeom>
        </p:spPr>
      </p:pic>
      <p:sp>
        <p:nvSpPr>
          <p:cNvPr id="8" name="Arrow: Down 7"/>
          <p:cNvSpPr/>
          <p:nvPr/>
        </p:nvSpPr>
        <p:spPr>
          <a:xfrm>
            <a:off x="4267200" y="1676400"/>
            <a:ext cx="304800" cy="2286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Bent 10"/>
          <p:cNvSpPr/>
          <p:nvPr/>
        </p:nvSpPr>
        <p:spPr>
          <a:xfrm rot="10800000">
            <a:off x="4343401" y="4419599"/>
            <a:ext cx="2438399" cy="121920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Left 12"/>
          <p:cNvSpPr/>
          <p:nvPr/>
        </p:nvSpPr>
        <p:spPr>
          <a:xfrm>
            <a:off x="2590800" y="5562600"/>
            <a:ext cx="1295400" cy="15240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69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253320" cy="436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26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Actions…options for later…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490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685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BB0BA4D890B54791BACA23C39560D3" ma:contentTypeVersion="302" ma:contentTypeDescription="Create a new document." ma:contentTypeScope="" ma:versionID="d50200f18d7e7fc888b4d58edf121058">
  <xsd:schema xmlns:xsd="http://www.w3.org/2001/XMLSchema" xmlns:xs="http://www.w3.org/2001/XMLSchema" xmlns:p="http://schemas.microsoft.com/office/2006/metadata/properties" xmlns:ns1="http://schemas.microsoft.com/sharepoint/v3" xmlns:ns2="49d42ce9-ca8e-4bc7-9fec-f7192c4cc371" xmlns:ns3="ae65f439-9053-400b-a479-5c78f91a9559" xmlns:ns4="16f00c2e-ac5c-418b-9f13-a0771dbd417d" xmlns:ns5="http://schemas.microsoft.com/sharepoint/v4" xmlns:ns6="a5b864cb-7915-4493-b702-ad0b49b4414f" targetNamespace="http://schemas.microsoft.com/office/2006/metadata/properties" ma:root="true" ma:fieldsID="50e6efa4bfa6cf502b78e473d34f129c" ns1:_="" ns2:_="" ns3:_="" ns4:_="" ns5:_="" ns6:_="">
    <xsd:import namespace="http://schemas.microsoft.com/sharepoint/v3"/>
    <xsd:import namespace="49d42ce9-ca8e-4bc7-9fec-f7192c4cc371"/>
    <xsd:import namespace="ae65f439-9053-400b-a479-5c78f91a9559"/>
    <xsd:import namespace="16f00c2e-ac5c-418b-9f13-a0771dbd417d"/>
    <xsd:import namespace="http://schemas.microsoft.com/sharepoint/v4"/>
    <xsd:import namespace="a5b864cb-7915-4493-b702-ad0b49b4414f"/>
    <xsd:element name="properties">
      <xsd:complexType>
        <xsd:sequence>
          <xsd:element name="documentManagement">
            <xsd:complexType>
              <xsd:all>
                <xsd:element ref="ns3:Application_x0020_Types" minOccurs="0"/>
                <xsd:element ref="ns2:Status" minOccurs="0"/>
                <xsd:element ref="ns2:Grant_x0020_Type" minOccurs="0"/>
                <xsd:element ref="ns2:Order0" minOccurs="0"/>
                <xsd:element ref="ns2:Section" minOccurs="0"/>
                <xsd:element ref="ns4:_dlc_DocId" minOccurs="0"/>
                <xsd:element ref="ns4:_dlc_DocIdUrl" minOccurs="0"/>
                <xsd:element ref="ns4:_dlc_DocIdPersistId" minOccurs="0"/>
                <xsd:element ref="ns1:URL" minOccurs="0"/>
                <xsd:element ref="ns5:IconOverlay" minOccurs="0"/>
                <xsd:element ref="ns2:Meeting_x0020_Dates" minOccurs="0"/>
                <xsd:element ref="ns1:PublishingStartDate" minOccurs="0"/>
                <xsd:element ref="ns1:PublishingExpirationDate" minOccurs="0"/>
                <xsd:element ref="ns6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7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20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1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d42ce9-ca8e-4bc7-9fec-f7192c4cc371" elementFormDefault="qualified">
    <xsd:import namespace="http://schemas.microsoft.com/office/2006/documentManagement/types"/>
    <xsd:import namespace="http://schemas.microsoft.com/office/infopath/2007/PartnerControls"/>
    <xsd:element name="Status" ma:index="10" nillable="true" ma:displayName="Grant Status" ma:format="Dropdown" ma:internalName="Status">
      <xsd:simpleType>
        <xsd:union memberTypes="dms:Text">
          <xsd:simpleType>
            <xsd:restriction base="dms:Choice">
              <xsd:enumeration value="Current Open Applications"/>
              <xsd:enumeration value="Previous Closed Applications"/>
            </xsd:restriction>
          </xsd:simpleType>
        </xsd:union>
      </xsd:simpleType>
    </xsd:element>
    <xsd:element name="Grant_x0020_Type" ma:index="11" nillable="true" ma:displayName="Grant Type" ma:format="Dropdown" ma:internalName="Grant_x0020_Type">
      <xsd:simpleType>
        <xsd:union memberTypes="dms:Text">
          <xsd:simpleType>
            <xsd:restriction base="dms:Choice">
              <xsd:enumeration value="Apprenticeships and Internships"/>
              <xsd:enumeration value="ADTAP"/>
              <xsd:enumeration value="CTP"/>
              <xsd:enumeration value="Intercity"/>
              <xsd:enumeration value="NFPA"/>
              <xsd:enumeration value="PWPA"/>
              <xsd:enumeration value="Reference"/>
              <xsd:enumeration value="ROAP"/>
              <xsd:enumeration value="SMAP"/>
              <xsd:enumeration value="TDMP"/>
              <xsd:enumeration value="TIGER"/>
              <xsd:enumeration value="TTAP"/>
              <xsd:enumeration value="UATP"/>
              <xsd:enumeration value="Build 2018"/>
              <xsd:enumeration value="IMD Microtransit Feasibility Grant"/>
            </xsd:restriction>
          </xsd:simpleType>
        </xsd:union>
      </xsd:simpleType>
    </xsd:element>
    <xsd:element name="Order0" ma:index="12" nillable="true" ma:displayName="Order" ma:internalName="Order0">
      <xsd:simpleType>
        <xsd:restriction base="dms:Text">
          <xsd:maxLength value="255"/>
        </xsd:restriction>
      </xsd:simpleType>
    </xsd:element>
    <xsd:element name="Section" ma:index="13" nillable="true" ma:displayName="Section" ma:format="Dropdown" ma:internalName="Section">
      <xsd:simpleType>
        <xsd:union memberTypes="dms:Text">
          <xsd:simpleType>
            <xsd:restriction base="dms:Choice">
              <xsd:enumeration value="Archive"/>
              <xsd:enumeration value="Compliance"/>
              <xsd:enumeration value="Documents"/>
              <xsd:enumeration value="Forms"/>
              <xsd:enumeration value="Grants"/>
              <xsd:enumeration value="Maintenance"/>
              <xsd:enumeration value="Partner Connect Help"/>
              <xsd:enumeration value="Reports"/>
              <xsd:enumeration value="Training"/>
              <xsd:enumeration value="Transit Providers"/>
              <xsd:enumeration value="Grants Reporting Forms"/>
              <xsd:enumeration value="Level 1 Reporting: Receiving less than $25,000"/>
              <xsd:enumeration value="Level 2 Reporting: Receiving at least $25,000 but less than $500,000"/>
              <xsd:enumeration value="Level 3 Reporting: Receiving $500,000 or more"/>
              <xsd:enumeration value="CCP Templates"/>
              <xsd:enumeration value="Project Locations by Fiscal Year"/>
              <xsd:enumeration value="CCP Master Schedule"/>
              <xsd:enumeration value="Completed CCP’s"/>
              <xsd:enumeration value="Grantee Links &amp; Resources"/>
              <xsd:enumeration value="Survey Results"/>
            </xsd:restriction>
          </xsd:simpleType>
        </xsd:union>
      </xsd:simpleType>
    </xsd:element>
    <xsd:element name="Meeting_x0020_Dates" ma:index="19" nillable="true" ma:displayName="Meeting Dates" ma:internalName="Meeting_x0020_Da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5f439-9053-400b-a479-5c78f91a9559" elementFormDefault="qualified">
    <xsd:import namespace="http://schemas.microsoft.com/office/2006/documentManagement/types"/>
    <xsd:import namespace="http://schemas.microsoft.com/office/infopath/2007/PartnerControls"/>
    <xsd:element name="Application_x0020_Types" ma:index="9" nillable="true" ma:displayName="Application Types" ma:format="Dropdown" ma:hidden="true" ma:internalName="Application_x0020_Types" ma:readOnly="false">
      <xsd:simpleType>
        <xsd:union memberTypes="dms:Text">
          <xsd:simpleType>
            <xsd:restriction base="dms:Choice">
              <xsd:enumeration value="ADTAP"/>
              <xsd:enumeration value="CTP"/>
              <xsd:enumeration value="Intercity"/>
              <xsd:enumeration value="NFPA"/>
              <xsd:enumeration value="PWPA"/>
              <xsd:enumeration value="Reference"/>
              <xsd:enumeration value="ROAP"/>
              <xsd:enumeration value="SMAP"/>
              <xsd:enumeration value="TDMP"/>
              <xsd:enumeration value="TTAP"/>
              <xsd:enumeration value="UATP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864cb-7915-4493-b702-ad0b49b4414f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 ma:index="2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7ef604a7-ebc4-47af-96e9-7f1ad444f50a" ContentTypeId="0x0101" PreviousValue="false"/>
</file>

<file path=customXml/item4.xml><?xml version="1.0" encoding="utf-8"?>
<?mso-contentType ?>
<spe:Receivers xmlns:spe="http://schemas.microsoft.com/sharepoint/events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49d42ce9-ca8e-4bc7-9fec-f7192c4cc371" xsi:nil="true"/>
    <IconOverlay xmlns="http://schemas.microsoft.com/sharepoint/v4" xsi:nil="true"/>
    <Application_x0020_Types xmlns="ae65f439-9053-400b-a479-5c78f91a9559" xsi:nil="true"/>
    <Order0 xmlns="49d42ce9-ca8e-4bc7-9fec-f7192c4cc371" xsi:nil="true"/>
    <Meeting_x0020_Dates xmlns="49d42ce9-ca8e-4bc7-9fec-f7192c4cc371" xsi:nil="true"/>
    <URL xmlns="http://schemas.microsoft.com/sharepoint/v3">
      <Url xsi:nil="true"/>
      <Description xsi:nil="true"/>
    </URL>
    <Grant_x0020_Type xmlns="49d42ce9-ca8e-4bc7-9fec-f7192c4cc371" xsi:nil="true"/>
    <Section xmlns="49d42ce9-ca8e-4bc7-9fec-f7192c4cc371">Partner Connect Help</Section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ACD8497-174E-474D-8FD0-8E63E828A5C7}"/>
</file>

<file path=customXml/itemProps2.xml><?xml version="1.0" encoding="utf-8"?>
<ds:datastoreItem xmlns:ds="http://schemas.openxmlformats.org/officeDocument/2006/customXml" ds:itemID="{016E89E5-EE8F-4598-9D15-A21F8C83BF00}"/>
</file>

<file path=customXml/itemProps3.xml><?xml version="1.0" encoding="utf-8"?>
<ds:datastoreItem xmlns:ds="http://schemas.openxmlformats.org/officeDocument/2006/customXml" ds:itemID="{73E95984-3540-499D-AB04-232A220E06C8}"/>
</file>

<file path=customXml/itemProps4.xml><?xml version="1.0" encoding="utf-8"?>
<ds:datastoreItem xmlns:ds="http://schemas.openxmlformats.org/officeDocument/2006/customXml" ds:itemID="{0F125B2F-D6F3-42D8-9AD1-A4EE55FB8125}"/>
</file>

<file path=customXml/itemProps5.xml><?xml version="1.0" encoding="utf-8"?>
<ds:datastoreItem xmlns:ds="http://schemas.openxmlformats.org/officeDocument/2006/customXml" ds:itemID="{B6AD70A1-972E-401C-B9DD-56FFBEBA9AF6}"/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47969</TotalTime>
  <Words>302</Words>
  <Application>Microsoft Office PowerPoint</Application>
  <PresentationFormat>On-screen Show (4:3)</PresentationFormat>
  <Paragraphs>49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Palatino Linotype</vt:lpstr>
      <vt:lpstr>Webdings</vt:lpstr>
      <vt:lpstr>Wingdings</vt:lpstr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Actions…options for later…</vt:lpstr>
      <vt:lpstr>Successfully Sent Document(s)</vt:lpstr>
      <vt:lpstr>Grantee/Subrecipient Steps  to Forward signed docs to be Witnessed </vt:lpstr>
      <vt:lpstr>PowerPoint Presentation</vt:lpstr>
      <vt:lpstr>PowerPoint Presentation</vt:lpstr>
      <vt:lpstr>PowerPoint Presentation</vt:lpstr>
      <vt:lpstr>PowerPoint Presentation</vt:lpstr>
      <vt:lpstr>Prep for signing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DocuSign - Forwarding Documents</dc:title>
  <dc:subject>DocuSign Resources</dc:subject>
  <dc:creator>CHH</dc:creator>
  <cp:lastModifiedBy>Cassandre Haynesworth</cp:lastModifiedBy>
  <cp:revision>501</cp:revision>
  <cp:lastPrinted>2018-06-04T13:46:15Z</cp:lastPrinted>
  <dcterms:created xsi:type="dcterms:W3CDTF">2010-05-26T14:38:35Z</dcterms:created>
  <dcterms:modified xsi:type="dcterms:W3CDTF">2019-04-15T16:39:08Z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0x0101006CBB0BA4D890B54791BACA23C39560D3</vt:lpwstr>
  </property>
  <property fmtid="{D5CDD505-2E9C-101B-9397-08002B2CF9AE}" pid="3" name="Order">
    <vt:r8>142100</vt:r8>
  </property>
  <property fmtid="{D5CDD505-2E9C-101B-9397-08002B2CF9AE}" pid="4" name="Description0">
    <vt:lpwstr>DocuSign - Forwarding Documents</vt:lpwstr>
  </property>
  <property fmtid="{D5CDD505-2E9C-101B-9397-08002B2CF9AE}" pid="5" name="Document Type">
    <vt:lpwstr>Financial</vt:lpwstr>
  </property>
</Properties>
</file>